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57" r:id="rId5"/>
    <p:sldId id="261" r:id="rId6"/>
    <p:sldId id="262" r:id="rId7"/>
    <p:sldId id="263" r:id="rId8"/>
    <p:sldId id="265" r:id="rId9"/>
    <p:sldId id="264" r:id="rId10"/>
    <p:sldId id="273" r:id="rId11"/>
    <p:sldId id="274" r:id="rId12"/>
    <p:sldId id="278" r:id="rId13"/>
    <p:sldId id="279" r:id="rId14"/>
    <p:sldId id="280" r:id="rId15"/>
    <p:sldId id="282" r:id="rId16"/>
    <p:sldId id="284" r:id="rId17"/>
    <p:sldId id="268" r:id="rId18"/>
    <p:sldId id="283" r:id="rId19"/>
    <p:sldId id="266" r:id="rId20"/>
    <p:sldId id="269" r:id="rId21"/>
    <p:sldId id="270" r:id="rId22"/>
    <p:sldId id="271" r:id="rId23"/>
    <p:sldId id="281" r:id="rId24"/>
    <p:sldId id="272" r:id="rId25"/>
    <p:sldId id="275" r:id="rId26"/>
    <p:sldId id="276" r:id="rId27"/>
    <p:sldId id="277" r:id="rId28"/>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11/16/2022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11/16/2022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3600" dirty="0" smtClean="0">
                <a:solidFill>
                  <a:schemeClr val="tx1"/>
                </a:solidFill>
              </a:rPr>
              <a:t>IEP’S and 504</a:t>
            </a:r>
            <a:r>
              <a:rPr lang="en-US" sz="3600" dirty="0">
                <a:solidFill>
                  <a:schemeClr val="tx1"/>
                </a:solidFill>
              </a:rPr>
              <a:t> </a:t>
            </a:r>
            <a:r>
              <a:rPr lang="en-US" sz="3600" dirty="0" smtClean="0">
                <a:solidFill>
                  <a:schemeClr val="tx1"/>
                </a:solidFill>
              </a:rPr>
              <a:t>Plans</a:t>
            </a:r>
            <a:endParaRPr lang="en-US" sz="3600" dirty="0">
              <a:solidFill>
                <a:schemeClr val="tx1"/>
              </a:solidFill>
            </a:endParaRPr>
          </a:p>
        </p:txBody>
      </p:sp>
      <p:sp>
        <p:nvSpPr>
          <p:cNvPr id="3" name="Subtitle 2"/>
          <p:cNvSpPr>
            <a:spLocks noGrp="1"/>
          </p:cNvSpPr>
          <p:nvPr>
            <p:ph type="subTitle" idx="1"/>
          </p:nvPr>
        </p:nvSpPr>
        <p:spPr/>
        <p:txBody>
          <a:bodyPr>
            <a:normAutofit lnSpcReduction="10000"/>
          </a:bodyPr>
          <a:lstStyle/>
          <a:p>
            <a:pPr algn="ctr"/>
            <a:r>
              <a:rPr lang="en-US" dirty="0" smtClean="0"/>
              <a:t>Prepared by Harold Sweeney</a:t>
            </a:r>
          </a:p>
          <a:p>
            <a:pPr algn="ctr"/>
            <a:r>
              <a:rPr lang="en-US" dirty="0" smtClean="0"/>
              <a:t>Education Liaison, </a:t>
            </a:r>
            <a:r>
              <a:rPr lang="en-US" smtClean="0"/>
              <a:t>Winnebago County CASA</a:t>
            </a:r>
            <a:endParaRPr lang="en-US" dirty="0" smtClean="0"/>
          </a:p>
          <a:p>
            <a:pPr algn="ctr"/>
            <a:r>
              <a:rPr lang="en-US" dirty="0" smtClean="0"/>
              <a:t>Information from ISBE Parent Guide for IEP’s</a:t>
            </a:r>
            <a:endParaRPr lang="en-US" dirty="0"/>
          </a:p>
        </p:txBody>
      </p:sp>
    </p:spTree>
    <p:extLst>
      <p:ext uri="{BB962C8B-B14F-4D97-AF65-F5344CB8AC3E}">
        <p14:creationId xmlns:p14="http://schemas.microsoft.com/office/powerpoint/2010/main" val="2556001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What is Covered in an IEP?</a:t>
            </a:r>
            <a:endParaRPr lang="en-US" dirty="0">
              <a:solidFill>
                <a:schemeClr val="tx1"/>
              </a:solidFill>
            </a:endParaRPr>
          </a:p>
        </p:txBody>
      </p:sp>
      <p:sp>
        <p:nvSpPr>
          <p:cNvPr id="3" name="Content Placeholder 2"/>
          <p:cNvSpPr>
            <a:spLocks noGrp="1"/>
          </p:cNvSpPr>
          <p:nvPr>
            <p:ph idx="1"/>
          </p:nvPr>
        </p:nvSpPr>
        <p:spPr/>
        <p:txBody>
          <a:bodyPr>
            <a:normAutofit fontScale="92500" lnSpcReduction="10000"/>
          </a:bodyPr>
          <a:lstStyle/>
          <a:p>
            <a:r>
              <a:rPr lang="en-US" dirty="0" smtClean="0"/>
              <a:t>Present level of performance</a:t>
            </a:r>
          </a:p>
          <a:p>
            <a:r>
              <a:rPr lang="en-US" dirty="0" smtClean="0"/>
              <a:t>Annual goals</a:t>
            </a:r>
          </a:p>
          <a:p>
            <a:r>
              <a:rPr lang="en-US" dirty="0" smtClean="0"/>
              <a:t>Progress towards goals</a:t>
            </a:r>
          </a:p>
          <a:p>
            <a:r>
              <a:rPr lang="en-US" dirty="0" smtClean="0"/>
              <a:t>Special education and related services (extended time, books on tape, test being read to child, speech, counseling, etc.)</a:t>
            </a:r>
          </a:p>
          <a:p>
            <a:r>
              <a:rPr lang="en-US" dirty="0" smtClean="0"/>
              <a:t>Frequency, location, and duration of services</a:t>
            </a:r>
          </a:p>
          <a:p>
            <a:r>
              <a:rPr lang="en-US" dirty="0" smtClean="0"/>
              <a:t>Extended school year services</a:t>
            </a:r>
          </a:p>
          <a:p>
            <a:r>
              <a:rPr lang="en-US" dirty="0" smtClean="0"/>
              <a:t>Participation in general curriculum</a:t>
            </a:r>
          </a:p>
          <a:p>
            <a:r>
              <a:rPr lang="en-US" dirty="0" smtClean="0"/>
              <a:t>Transition from high school (required at age 14.5)</a:t>
            </a:r>
          </a:p>
          <a:p>
            <a:r>
              <a:rPr lang="en-US" dirty="0" smtClean="0"/>
              <a:t>Limited English proficiency</a:t>
            </a:r>
          </a:p>
          <a:p>
            <a:r>
              <a:rPr lang="en-US" dirty="0" smtClean="0"/>
              <a:t>Services beyond high school (Senior year IEP follows into post high school)</a:t>
            </a:r>
            <a:endParaRPr lang="en-US" dirty="0"/>
          </a:p>
        </p:txBody>
      </p:sp>
    </p:spTree>
    <p:extLst>
      <p:ext uri="{BB962C8B-B14F-4D97-AF65-F5344CB8AC3E}">
        <p14:creationId xmlns:p14="http://schemas.microsoft.com/office/powerpoint/2010/main" val="221631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What is Covered in an IEP?</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Communication needs</a:t>
            </a:r>
          </a:p>
          <a:p>
            <a:r>
              <a:rPr lang="en-US" dirty="0" smtClean="0"/>
              <a:t>Assistive technology</a:t>
            </a:r>
          </a:p>
          <a:p>
            <a:r>
              <a:rPr lang="en-US" dirty="0" smtClean="0"/>
              <a:t>Braille</a:t>
            </a:r>
          </a:p>
          <a:p>
            <a:r>
              <a:rPr lang="en-US" dirty="0" smtClean="0"/>
              <a:t>Revocation of consent</a:t>
            </a:r>
          </a:p>
          <a:p>
            <a:r>
              <a:rPr lang="en-US" dirty="0" smtClean="0"/>
              <a:t>Transportation needs</a:t>
            </a:r>
          </a:p>
          <a:p>
            <a:r>
              <a:rPr lang="en-US" dirty="0" smtClean="0"/>
              <a:t>Placement</a:t>
            </a:r>
            <a:endParaRPr lang="en-US" dirty="0"/>
          </a:p>
        </p:txBody>
      </p:sp>
    </p:spTree>
    <p:extLst>
      <p:ext uri="{BB962C8B-B14F-4D97-AF65-F5344CB8AC3E}">
        <p14:creationId xmlns:p14="http://schemas.microsoft.com/office/powerpoint/2010/main" val="2206900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What Accommodations Are Available?</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dirty="0" smtClean="0"/>
              <a:t>Assistive technology</a:t>
            </a:r>
          </a:p>
          <a:p>
            <a:r>
              <a:rPr lang="en-US" dirty="0" smtClean="0"/>
              <a:t>Extended time on tests</a:t>
            </a:r>
          </a:p>
          <a:p>
            <a:r>
              <a:rPr lang="en-US" dirty="0" smtClean="0"/>
              <a:t>Having tests read to child</a:t>
            </a:r>
          </a:p>
          <a:p>
            <a:r>
              <a:rPr lang="en-US" dirty="0" smtClean="0"/>
              <a:t>Braille</a:t>
            </a:r>
          </a:p>
          <a:p>
            <a:r>
              <a:rPr lang="en-US" dirty="0" smtClean="0"/>
              <a:t>Para-professional assistance</a:t>
            </a:r>
          </a:p>
          <a:p>
            <a:r>
              <a:rPr lang="en-US" dirty="0" smtClean="0"/>
              <a:t>Books on tape (CD)</a:t>
            </a:r>
          </a:p>
          <a:p>
            <a:r>
              <a:rPr lang="en-US" dirty="0" smtClean="0"/>
              <a:t>Reader equipment</a:t>
            </a:r>
          </a:p>
          <a:p>
            <a:r>
              <a:rPr lang="en-US" dirty="0" smtClean="0"/>
              <a:t>Early Travel in Hallway</a:t>
            </a:r>
          </a:p>
          <a:p>
            <a:r>
              <a:rPr lang="en-US" dirty="0" smtClean="0"/>
              <a:t>Social Work Services</a:t>
            </a:r>
            <a:endParaRPr lang="en-US" dirty="0"/>
          </a:p>
        </p:txBody>
      </p:sp>
    </p:spTree>
    <p:extLst>
      <p:ext uri="{BB962C8B-B14F-4D97-AF65-F5344CB8AC3E}">
        <p14:creationId xmlns:p14="http://schemas.microsoft.com/office/powerpoint/2010/main" val="2446805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What Accommodations Are Available?</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Transportation</a:t>
            </a:r>
          </a:p>
          <a:p>
            <a:r>
              <a:rPr lang="en-US" dirty="0" smtClean="0"/>
              <a:t>Speech Services</a:t>
            </a:r>
          </a:p>
          <a:p>
            <a:r>
              <a:rPr lang="en-US" dirty="0" smtClean="0"/>
              <a:t>Tutoring</a:t>
            </a:r>
          </a:p>
          <a:p>
            <a:r>
              <a:rPr lang="en-US" dirty="0" smtClean="0"/>
              <a:t>Modified discipline consequences if behavior is an issue.</a:t>
            </a:r>
          </a:p>
          <a:p>
            <a:r>
              <a:rPr lang="en-US" dirty="0" smtClean="0"/>
              <a:t>Anything can be asked for, so use your imagination. Make them tell you “No” and ask them to put the reason in writing if declined.</a:t>
            </a:r>
            <a:endParaRPr lang="en-US" dirty="0"/>
          </a:p>
        </p:txBody>
      </p:sp>
    </p:spTree>
    <p:extLst>
      <p:ext uri="{BB962C8B-B14F-4D97-AF65-F5344CB8AC3E}">
        <p14:creationId xmlns:p14="http://schemas.microsoft.com/office/powerpoint/2010/main" val="2787142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Discipline With An IEP</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A child may only be suspended out of school for a maximum of 10 days per year for behavior related to their IEP. So (hint) try to keep description from becoming too detailed.</a:t>
            </a:r>
            <a:endParaRPr lang="en-US" dirty="0"/>
          </a:p>
        </p:txBody>
      </p:sp>
    </p:spTree>
    <p:extLst>
      <p:ext uri="{BB962C8B-B14F-4D97-AF65-F5344CB8AC3E}">
        <p14:creationId xmlns:p14="http://schemas.microsoft.com/office/powerpoint/2010/main" val="1252936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SMART Goals</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2400" dirty="0">
                <a:solidFill>
                  <a:srgbClr val="FF0000"/>
                </a:solidFill>
              </a:rPr>
              <a:t>S</a:t>
            </a:r>
            <a:r>
              <a:rPr lang="en-US" sz="2400" dirty="0" smtClean="0">
                <a:solidFill>
                  <a:schemeClr val="tx1"/>
                </a:solidFill>
              </a:rPr>
              <a:t>pecific – Should written to have an observable action</a:t>
            </a:r>
          </a:p>
          <a:p>
            <a:r>
              <a:rPr lang="en-US" sz="2400" dirty="0" smtClean="0">
                <a:solidFill>
                  <a:srgbClr val="FF0000"/>
                </a:solidFill>
              </a:rPr>
              <a:t>M</a:t>
            </a:r>
            <a:r>
              <a:rPr lang="en-US" sz="2400" dirty="0" smtClean="0">
                <a:solidFill>
                  <a:schemeClr val="tx1"/>
                </a:solidFill>
              </a:rPr>
              <a:t>easurable – How will you know when achieved</a:t>
            </a:r>
          </a:p>
          <a:p>
            <a:r>
              <a:rPr lang="en-US" sz="2400" dirty="0">
                <a:solidFill>
                  <a:srgbClr val="FF0000"/>
                </a:solidFill>
              </a:rPr>
              <a:t>A</a:t>
            </a:r>
            <a:r>
              <a:rPr lang="en-US" sz="2400" dirty="0" smtClean="0">
                <a:solidFill>
                  <a:schemeClr val="tx1"/>
                </a:solidFill>
              </a:rPr>
              <a:t>chievable – are the needed skills and resources available</a:t>
            </a:r>
          </a:p>
          <a:p>
            <a:r>
              <a:rPr lang="en-US" sz="2400" dirty="0" smtClean="0">
                <a:solidFill>
                  <a:srgbClr val="FF0000"/>
                </a:solidFill>
              </a:rPr>
              <a:t>R</a:t>
            </a:r>
            <a:r>
              <a:rPr lang="en-US" sz="2400" dirty="0" smtClean="0">
                <a:solidFill>
                  <a:schemeClr val="tx1"/>
                </a:solidFill>
              </a:rPr>
              <a:t>elevant – Does the goal fit into the long-term plan</a:t>
            </a:r>
          </a:p>
          <a:p>
            <a:r>
              <a:rPr lang="en-US" sz="2400" dirty="0" smtClean="0">
                <a:solidFill>
                  <a:srgbClr val="FF0000"/>
                </a:solidFill>
              </a:rPr>
              <a:t>T</a:t>
            </a:r>
            <a:r>
              <a:rPr lang="en-US" sz="2400" dirty="0" smtClean="0">
                <a:solidFill>
                  <a:schemeClr val="tx1"/>
                </a:solidFill>
              </a:rPr>
              <a:t>ime-bound – when will we measure the goal  </a:t>
            </a:r>
            <a:endParaRPr lang="en-US" sz="2400" dirty="0">
              <a:solidFill>
                <a:srgbClr val="FF0000"/>
              </a:solidFill>
            </a:endParaRPr>
          </a:p>
        </p:txBody>
      </p:sp>
    </p:spTree>
    <p:extLst>
      <p:ext uri="{BB962C8B-B14F-4D97-AF65-F5344CB8AC3E}">
        <p14:creationId xmlns:p14="http://schemas.microsoft.com/office/powerpoint/2010/main" val="3429062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Academic Performance</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There will be a lot of talk about testing and skill levels. The grade equivalent level of skills is important, but the most important number is the child’s percentile ranking.</a:t>
            </a:r>
          </a:p>
          <a:p>
            <a:r>
              <a:rPr lang="en-US" dirty="0" smtClean="0"/>
              <a:t>The percentile ranking gives a measure of how the child ranks in relation to other children of the same age and grade level. If the child is performing at a low grade level and has a high percentile rank, this indicates all children are performing a low levels and a systemic problem exists, at some level, within the school system. (Indicated on the school report card).</a:t>
            </a:r>
          </a:p>
          <a:p>
            <a:r>
              <a:rPr lang="en-US" dirty="0" smtClean="0"/>
              <a:t>Performing below grade level alone does not get the student an IEP. Remember the eligibility criteria.</a:t>
            </a:r>
          </a:p>
          <a:p>
            <a:r>
              <a:rPr lang="en-US" dirty="0" smtClean="0"/>
              <a:t>Students can be high achievers academically, but still in need of IEP services.</a:t>
            </a:r>
            <a:endParaRPr lang="en-US" dirty="0"/>
          </a:p>
        </p:txBody>
      </p:sp>
    </p:spTree>
    <p:extLst>
      <p:ext uri="{BB962C8B-B14F-4D97-AF65-F5344CB8AC3E}">
        <p14:creationId xmlns:p14="http://schemas.microsoft.com/office/powerpoint/2010/main" val="997461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Placement Continuum</a:t>
            </a:r>
            <a:br>
              <a:rPr lang="en-US" dirty="0" smtClean="0">
                <a:solidFill>
                  <a:schemeClr val="tx1"/>
                </a:solidFill>
              </a:rPr>
            </a:br>
            <a:r>
              <a:rPr lang="en-US" sz="2400" dirty="0">
                <a:solidFill>
                  <a:schemeClr val="tx1"/>
                </a:solidFill>
              </a:rPr>
              <a:t>P</a:t>
            </a:r>
            <a:r>
              <a:rPr lang="en-US" sz="2400" dirty="0" smtClean="0">
                <a:solidFill>
                  <a:schemeClr val="tx1"/>
                </a:solidFill>
              </a:rPr>
              <a:t>lacement to be Least </a:t>
            </a:r>
            <a:r>
              <a:rPr lang="en-US" sz="2400" dirty="0">
                <a:solidFill>
                  <a:schemeClr val="tx1"/>
                </a:solidFill>
              </a:rPr>
              <a:t>R</a:t>
            </a:r>
            <a:r>
              <a:rPr lang="en-US" sz="2400" dirty="0" smtClean="0">
                <a:solidFill>
                  <a:schemeClr val="tx1"/>
                </a:solidFill>
              </a:rPr>
              <a:t>estrictive Environment</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General Education with no supplementary aids or services. (least restrictive)</a:t>
            </a:r>
          </a:p>
          <a:p>
            <a:r>
              <a:rPr lang="en-US" dirty="0" smtClean="0"/>
              <a:t>General Education with supplementary aids and services.</a:t>
            </a:r>
          </a:p>
          <a:p>
            <a:r>
              <a:rPr lang="en-US" dirty="0" smtClean="0"/>
              <a:t>Resource Support in a Special Education Classroom less than 40% of day.</a:t>
            </a:r>
          </a:p>
          <a:p>
            <a:r>
              <a:rPr lang="en-US" dirty="0" smtClean="0"/>
              <a:t>Self Contained Placement (Special education classroom more the 40% of day)</a:t>
            </a:r>
          </a:p>
          <a:p>
            <a:r>
              <a:rPr lang="en-US" dirty="0" smtClean="0"/>
              <a:t>Separate Special Education Day School (may be alternative, therapeutic, or specialized school (i.e. Easter Seals Academy for autistic children) </a:t>
            </a:r>
          </a:p>
          <a:p>
            <a:r>
              <a:rPr lang="en-US" dirty="0" smtClean="0"/>
              <a:t>Residential Placement (</a:t>
            </a:r>
            <a:r>
              <a:rPr lang="en-US" dirty="0" err="1" smtClean="0"/>
              <a:t>Sleezer</a:t>
            </a:r>
            <a:r>
              <a:rPr lang="en-US" dirty="0" smtClean="0"/>
              <a:t> Home, Allendale, etc.)</a:t>
            </a:r>
          </a:p>
          <a:p>
            <a:r>
              <a:rPr lang="en-US" dirty="0" smtClean="0"/>
              <a:t>Home-Hospital Placement (most restrictive)</a:t>
            </a:r>
            <a:endParaRPr lang="en-US" dirty="0"/>
          </a:p>
        </p:txBody>
      </p:sp>
    </p:spTree>
    <p:extLst>
      <p:ext uri="{BB962C8B-B14F-4D97-AF65-F5344CB8AC3E}">
        <p14:creationId xmlns:p14="http://schemas.microsoft.com/office/powerpoint/2010/main" val="2168895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What Is The CASA Advocates Role?</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Help parent determine if a IEP/504 plan is required for student</a:t>
            </a:r>
          </a:p>
          <a:p>
            <a:r>
              <a:rPr lang="en-US" dirty="0" smtClean="0"/>
              <a:t>Help the parent prepare for the meeting</a:t>
            </a:r>
          </a:p>
          <a:p>
            <a:r>
              <a:rPr lang="en-US" dirty="0" smtClean="0"/>
              <a:t>Be present for the meeting taking notes and making sure the parent understands what is being </a:t>
            </a:r>
            <a:r>
              <a:rPr lang="en-US" dirty="0" smtClean="0"/>
              <a:t>said</a:t>
            </a:r>
            <a:r>
              <a:rPr lang="en-US" smtClean="0"/>
              <a:t>, recommended and </a:t>
            </a:r>
            <a:r>
              <a:rPr lang="en-US" dirty="0" smtClean="0"/>
              <a:t>planned</a:t>
            </a:r>
          </a:p>
          <a:p>
            <a:r>
              <a:rPr lang="en-US" dirty="0" smtClean="0"/>
              <a:t>Making sure everyone follows through with the commitments made in the IEP</a:t>
            </a:r>
          </a:p>
          <a:p>
            <a:r>
              <a:rPr lang="en-US" dirty="0" smtClean="0"/>
              <a:t>Help parent keep an organized file of IEP related documents and keep the file in one location.</a:t>
            </a:r>
          </a:p>
          <a:p>
            <a:r>
              <a:rPr lang="en-US" dirty="0" smtClean="0"/>
              <a:t>Report compliance/non-compliance with recommendations/commitments in your court report. Be specific as to who you believe is not complying.</a:t>
            </a:r>
            <a:endParaRPr lang="en-US" dirty="0"/>
          </a:p>
        </p:txBody>
      </p:sp>
    </p:spTree>
    <p:extLst>
      <p:ext uri="{BB962C8B-B14F-4D97-AF65-F5344CB8AC3E}">
        <p14:creationId xmlns:p14="http://schemas.microsoft.com/office/powerpoint/2010/main" val="3232990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Things to Think About Before Requesting Evaluation</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What has the child learned this year?</a:t>
            </a:r>
          </a:p>
          <a:p>
            <a:r>
              <a:rPr lang="en-US" dirty="0" smtClean="0"/>
              <a:t>What are the child’s strengths and weaknesses? How do they learn?</a:t>
            </a:r>
          </a:p>
          <a:p>
            <a:r>
              <a:rPr lang="en-US" dirty="0" smtClean="0"/>
              <a:t>What are the concerns for the child’s education?</a:t>
            </a:r>
          </a:p>
          <a:p>
            <a:r>
              <a:rPr lang="en-US" dirty="0" smtClean="0"/>
              <a:t>What should the child learn next?</a:t>
            </a:r>
          </a:p>
          <a:p>
            <a:r>
              <a:rPr lang="en-US" dirty="0" smtClean="0"/>
              <a:t>What does the child want to learn next?</a:t>
            </a:r>
          </a:p>
          <a:p>
            <a:r>
              <a:rPr lang="en-US" dirty="0" smtClean="0"/>
              <a:t>What are the supports and services the child needs to make progress on their goals?</a:t>
            </a:r>
          </a:p>
          <a:p>
            <a:r>
              <a:rPr lang="en-US" dirty="0" smtClean="0"/>
              <a:t>What are you looking for with the IEP? What is the specific long-term goal?</a:t>
            </a:r>
            <a:endParaRPr lang="en-US" dirty="0"/>
          </a:p>
        </p:txBody>
      </p:sp>
    </p:spTree>
    <p:extLst>
      <p:ext uri="{BB962C8B-B14F-4D97-AF65-F5344CB8AC3E}">
        <p14:creationId xmlns:p14="http://schemas.microsoft.com/office/powerpoint/2010/main" val="3489763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What is an IEP?</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An IEP is a formal document produced by a “team” to address the educational issues for a student with a disability covered under the “Individuals with Disabilities Education Act”. This is a legal document enforceable by the United States Department of Civil Rights. To receive an IEP the parent must consent to and parent </a:t>
            </a:r>
            <a:r>
              <a:rPr lang="en-US" dirty="0"/>
              <a:t>a</a:t>
            </a:r>
            <a:r>
              <a:rPr lang="en-US" dirty="0" smtClean="0"/>
              <a:t>nd student must cooperate with any required testing and evaluation by the school district.</a:t>
            </a:r>
            <a:endParaRPr lang="en-US" dirty="0"/>
          </a:p>
        </p:txBody>
      </p:sp>
    </p:spTree>
    <p:extLst>
      <p:ext uri="{BB962C8B-B14F-4D97-AF65-F5344CB8AC3E}">
        <p14:creationId xmlns:p14="http://schemas.microsoft.com/office/powerpoint/2010/main" val="2555159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Before the Meeting</a:t>
            </a:r>
            <a:endParaRPr lang="en-US" dirty="0">
              <a:solidFill>
                <a:schemeClr val="tx1"/>
              </a:solidFill>
            </a:endParaRPr>
          </a:p>
        </p:txBody>
      </p:sp>
      <p:sp>
        <p:nvSpPr>
          <p:cNvPr id="3" name="Content Placeholder 2"/>
          <p:cNvSpPr>
            <a:spLocks noGrp="1"/>
          </p:cNvSpPr>
          <p:nvPr>
            <p:ph idx="1"/>
          </p:nvPr>
        </p:nvSpPr>
        <p:spPr>
          <a:xfrm>
            <a:off x="677334" y="1768764"/>
            <a:ext cx="8596668" cy="3880773"/>
          </a:xfrm>
        </p:spPr>
        <p:txBody>
          <a:bodyPr>
            <a:normAutofit fontScale="92500" lnSpcReduction="20000"/>
          </a:bodyPr>
          <a:lstStyle/>
          <a:p>
            <a:r>
              <a:rPr lang="en-US" dirty="0" smtClean="0"/>
              <a:t>Tell school if there are language differences or parent is deaf.</a:t>
            </a:r>
          </a:p>
          <a:p>
            <a:r>
              <a:rPr lang="en-US" dirty="0" smtClean="0"/>
              <a:t>Prepare a folder with documents of information parent wants to share about child, have paper to take notes, any information parent wants to be discussed, current IEP if applicable.</a:t>
            </a:r>
          </a:p>
          <a:p>
            <a:r>
              <a:rPr lang="en-US" dirty="0" smtClean="0"/>
              <a:t>Review school records, reports, IEP and ask child about their concerns.</a:t>
            </a:r>
          </a:p>
          <a:p>
            <a:r>
              <a:rPr lang="en-US" dirty="0" smtClean="0"/>
              <a:t>Request copies of draft goals and evaluations so parent may review them.</a:t>
            </a:r>
          </a:p>
          <a:p>
            <a:r>
              <a:rPr lang="en-US" dirty="0" smtClean="0"/>
              <a:t>Write down parent questions, concerns, and ideas so they will get covered. (Best to share with school before meeting)</a:t>
            </a:r>
          </a:p>
          <a:p>
            <a:r>
              <a:rPr lang="en-US" dirty="0" smtClean="0"/>
              <a:t>Prepare a statement about child including positive things they can do. Sometimes school differs greatly from home.</a:t>
            </a:r>
          </a:p>
          <a:p>
            <a:r>
              <a:rPr lang="en-US" dirty="0" smtClean="0"/>
              <a:t>Plan to have child attend if appropriate.</a:t>
            </a:r>
          </a:p>
          <a:p>
            <a:r>
              <a:rPr lang="en-US" dirty="0" smtClean="0"/>
              <a:t>Invite others you want and let school know they will attend. (this includes CASA)</a:t>
            </a:r>
          </a:p>
          <a:p>
            <a:r>
              <a:rPr lang="en-US" dirty="0" smtClean="0"/>
              <a:t>What goals does the parent want? (Help them write a SMART Goal)</a:t>
            </a:r>
          </a:p>
        </p:txBody>
      </p:sp>
    </p:spTree>
    <p:extLst>
      <p:ext uri="{BB962C8B-B14F-4D97-AF65-F5344CB8AC3E}">
        <p14:creationId xmlns:p14="http://schemas.microsoft.com/office/powerpoint/2010/main" val="3224545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During the Meeting</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dirty="0" smtClean="0"/>
              <a:t>Have someone take notes for parent. (could be CASA)</a:t>
            </a:r>
          </a:p>
          <a:p>
            <a:r>
              <a:rPr lang="en-US" dirty="0" smtClean="0"/>
              <a:t>Introduce self and child. Give child a chance to talk about what is important to them.</a:t>
            </a:r>
          </a:p>
          <a:p>
            <a:r>
              <a:rPr lang="en-US" dirty="0" smtClean="0"/>
              <a:t>Ask IEP team members to introduce themselves, their position. (</a:t>
            </a:r>
            <a:r>
              <a:rPr lang="en-US" dirty="0" err="1" smtClean="0"/>
              <a:t>Namecards</a:t>
            </a:r>
            <a:r>
              <a:rPr lang="en-US" dirty="0" smtClean="0"/>
              <a:t>)</a:t>
            </a:r>
          </a:p>
          <a:p>
            <a:r>
              <a:rPr lang="en-US" dirty="0" smtClean="0"/>
              <a:t>Maintain a positive a attitude.</a:t>
            </a:r>
          </a:p>
          <a:p>
            <a:r>
              <a:rPr lang="en-US" dirty="0" smtClean="0"/>
              <a:t>Ask school personnel to explain terms, language, or unclear statements.</a:t>
            </a:r>
          </a:p>
          <a:p>
            <a:r>
              <a:rPr lang="en-US" dirty="0" smtClean="0"/>
              <a:t>Set regular time for parent to talk to teacher.</a:t>
            </a:r>
          </a:p>
          <a:p>
            <a:r>
              <a:rPr lang="en-US" dirty="0" smtClean="0"/>
              <a:t>Ask for additional meeting if questions are not answered.</a:t>
            </a:r>
          </a:p>
          <a:p>
            <a:r>
              <a:rPr lang="en-US" dirty="0" smtClean="0"/>
              <a:t>Make sure parents desired goals are addressed, do not just accept the goals the school has prepared. Most times the school comes to the meeting with a full plan, the idea of the meeting is to develop the plan as a team.</a:t>
            </a:r>
            <a:endParaRPr lang="en-US" dirty="0"/>
          </a:p>
        </p:txBody>
      </p:sp>
    </p:spTree>
    <p:extLst>
      <p:ext uri="{BB962C8B-B14F-4D97-AF65-F5344CB8AC3E}">
        <p14:creationId xmlns:p14="http://schemas.microsoft.com/office/powerpoint/2010/main" val="1020614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After the Meeting</a:t>
            </a:r>
            <a:endParaRPr lang="en-US" dirty="0">
              <a:solidFill>
                <a:schemeClr val="tx1"/>
              </a:solidFill>
            </a:endParaRPr>
          </a:p>
        </p:txBody>
      </p:sp>
      <p:sp>
        <p:nvSpPr>
          <p:cNvPr id="3" name="Content Placeholder 2"/>
          <p:cNvSpPr>
            <a:spLocks noGrp="1"/>
          </p:cNvSpPr>
          <p:nvPr>
            <p:ph idx="1"/>
          </p:nvPr>
        </p:nvSpPr>
        <p:spPr/>
        <p:txBody>
          <a:bodyPr/>
          <a:lstStyle/>
          <a:p>
            <a:r>
              <a:rPr lang="en-US" b="1" u="sng" dirty="0" smtClean="0"/>
              <a:t>Make sure participants </a:t>
            </a:r>
            <a:r>
              <a:rPr lang="en-US" b="1" u="sng" dirty="0"/>
              <a:t>f</a:t>
            </a:r>
            <a:r>
              <a:rPr lang="en-US" b="1" u="sng" dirty="0" smtClean="0"/>
              <a:t>ollow through on any commitments made during meeting.</a:t>
            </a:r>
          </a:p>
          <a:p>
            <a:r>
              <a:rPr lang="en-US" dirty="0" smtClean="0"/>
              <a:t>Add any documents you feel need to be considered to parent’s file.</a:t>
            </a:r>
          </a:p>
          <a:p>
            <a:r>
              <a:rPr lang="en-US" dirty="0" smtClean="0"/>
              <a:t>Contact teacher/case manager to see how things are going.</a:t>
            </a:r>
          </a:p>
          <a:p>
            <a:r>
              <a:rPr lang="en-US" dirty="0" smtClean="0"/>
              <a:t>If parent is not in agreement with what occurred at meeting, write a statement of disagreement to be attached to IEP and investigate right to appeal.</a:t>
            </a:r>
            <a:endParaRPr lang="en-US" dirty="0"/>
          </a:p>
        </p:txBody>
      </p:sp>
    </p:spTree>
    <p:extLst>
      <p:ext uri="{BB962C8B-B14F-4D97-AF65-F5344CB8AC3E}">
        <p14:creationId xmlns:p14="http://schemas.microsoft.com/office/powerpoint/2010/main" val="1530287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What if Parent Disagrees with Decision?</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The parent/child must be provided notification of their right to appeal any decision of the team. The teams decision remains in place pending the completion of the appeal process.</a:t>
            </a:r>
          </a:p>
          <a:p>
            <a:endParaRPr lang="en-US" dirty="0"/>
          </a:p>
          <a:p>
            <a:r>
              <a:rPr lang="en-US" dirty="0" smtClean="0"/>
              <a:t>This is time sensitive, so do not wait.</a:t>
            </a:r>
          </a:p>
          <a:p>
            <a:endParaRPr lang="en-US" dirty="0" smtClean="0"/>
          </a:p>
          <a:p>
            <a:r>
              <a:rPr lang="en-US" dirty="0" smtClean="0"/>
              <a:t>Facilitated IEP services are available through the State Board  of Education if agreed upon by all parties or by decision of appeal process.</a:t>
            </a:r>
            <a:endParaRPr lang="en-US" dirty="0"/>
          </a:p>
        </p:txBody>
      </p:sp>
    </p:spTree>
    <p:extLst>
      <p:ext uri="{BB962C8B-B14F-4D97-AF65-F5344CB8AC3E}">
        <p14:creationId xmlns:p14="http://schemas.microsoft.com/office/powerpoint/2010/main" val="3270719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Overall, What is CASA’s Role in IEP’s?</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dirty="0" smtClean="0"/>
              <a:t>Help the parent be the most comfortable in the IEP process as possible.</a:t>
            </a:r>
          </a:p>
          <a:p>
            <a:r>
              <a:rPr lang="en-US" dirty="0" smtClean="0"/>
              <a:t>Help parent obtain needed documents. (who to contact, etc.).</a:t>
            </a:r>
          </a:p>
          <a:p>
            <a:r>
              <a:rPr lang="en-US" dirty="0" smtClean="0"/>
              <a:t>Help parent write questions to be addressed.</a:t>
            </a:r>
          </a:p>
          <a:p>
            <a:r>
              <a:rPr lang="en-US" dirty="0" smtClean="0"/>
              <a:t>Prepare parent for the meeting (it can be intimidating).</a:t>
            </a:r>
          </a:p>
          <a:p>
            <a:r>
              <a:rPr lang="en-US" dirty="0" smtClean="0"/>
              <a:t>Attend meeting and make sure parent understands what is being said and recommendations being made.</a:t>
            </a:r>
          </a:p>
          <a:p>
            <a:r>
              <a:rPr lang="en-US" dirty="0" smtClean="0"/>
              <a:t>Make sure parent follows up with agreed actions after the meeting.</a:t>
            </a:r>
          </a:p>
          <a:p>
            <a:r>
              <a:rPr lang="en-US" dirty="0" smtClean="0"/>
              <a:t>Help the parent keep an organized record of </a:t>
            </a:r>
            <a:r>
              <a:rPr lang="en-US" b="1" u="sng" dirty="0" smtClean="0"/>
              <a:t>all</a:t>
            </a:r>
            <a:r>
              <a:rPr lang="en-US" dirty="0" smtClean="0"/>
              <a:t> documents and correspondence of the IEP process. These documents are very important and should be kept in a secure location.</a:t>
            </a:r>
          </a:p>
          <a:p>
            <a:r>
              <a:rPr lang="en-US" dirty="0" smtClean="0"/>
              <a:t>Report compliance of follow-up actions.</a:t>
            </a:r>
            <a:endParaRPr lang="en-US" dirty="0"/>
          </a:p>
        </p:txBody>
      </p:sp>
    </p:spTree>
    <p:extLst>
      <p:ext uri="{BB962C8B-B14F-4D97-AF65-F5344CB8AC3E}">
        <p14:creationId xmlns:p14="http://schemas.microsoft.com/office/powerpoint/2010/main" val="2720779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Final Statement</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This presentation was intended to provide an overview of IEP’s and 504 plans. The role of a CASA volunteer is to support the student by supporting the parent/guardian in helping them prepare for the IEP process, making sure the parent/guardian understands what is being said during the meeting, helping the parent/guardian have their concerns addressed during the meeting, and assisting in organizing documents.</a:t>
            </a:r>
          </a:p>
          <a:p>
            <a:r>
              <a:rPr lang="en-US" dirty="0" smtClean="0"/>
              <a:t>If there is disagreement with the outcome of the IEP meeting the parent/guardian has recourse. As part of the IEP meeting the parent/guardian is required to be provided a copy of their rights, including the right to appeal the decision of the team. The CASA should insure the parent/guardian has received this document and understands their rights.</a:t>
            </a:r>
            <a:endParaRPr lang="en-US" dirty="0"/>
          </a:p>
        </p:txBody>
      </p:sp>
    </p:spTree>
    <p:extLst>
      <p:ext uri="{BB962C8B-B14F-4D97-AF65-F5344CB8AC3E}">
        <p14:creationId xmlns:p14="http://schemas.microsoft.com/office/powerpoint/2010/main" val="2452349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Questions?</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If you think of questions later please contact me </a:t>
            </a:r>
            <a:r>
              <a:rPr lang="en-US" smtClean="0"/>
              <a:t>at 815-319-6883 </a:t>
            </a:r>
            <a:r>
              <a:rPr lang="en-US" dirty="0" smtClean="0"/>
              <a:t>or via email at hsweeney@winnebagocountycasa.org.</a:t>
            </a:r>
            <a:endParaRPr lang="en-US" dirty="0"/>
          </a:p>
        </p:txBody>
      </p:sp>
    </p:spTree>
    <p:extLst>
      <p:ext uri="{BB962C8B-B14F-4D97-AF65-F5344CB8AC3E}">
        <p14:creationId xmlns:p14="http://schemas.microsoft.com/office/powerpoint/2010/main" val="605994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Thank you!</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The entire issue </a:t>
            </a:r>
            <a:r>
              <a:rPr lang="en-US" smtClean="0"/>
              <a:t>of IEP,s and </a:t>
            </a:r>
            <a:r>
              <a:rPr lang="en-US" dirty="0" smtClean="0"/>
              <a:t>504 plans can be confusing, frustrating and intimidating. The process works best when everyone understands what is being done to help the child be successful in their education program.</a:t>
            </a:r>
          </a:p>
          <a:p>
            <a:endParaRPr lang="en-US" dirty="0"/>
          </a:p>
          <a:p>
            <a:r>
              <a:rPr lang="en-US" dirty="0" smtClean="0"/>
              <a:t>Thank you for all you do for children.</a:t>
            </a:r>
            <a:endParaRPr lang="en-US" dirty="0"/>
          </a:p>
        </p:txBody>
      </p:sp>
    </p:spTree>
    <p:extLst>
      <p:ext uri="{BB962C8B-B14F-4D97-AF65-F5344CB8AC3E}">
        <p14:creationId xmlns:p14="http://schemas.microsoft.com/office/powerpoint/2010/main" val="3597427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What is a 504 Plan?</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A 504 plan is a formal document prepared by the school district and parent/guardian that details a plan for student success that does not necessarily involve a diagnosed disability. The implementation of a 504 plan does not always require testing and assessment and is enforceable under the Civil Rights Act.</a:t>
            </a:r>
            <a:endParaRPr lang="en-US" dirty="0"/>
          </a:p>
        </p:txBody>
      </p:sp>
    </p:spTree>
    <p:extLst>
      <p:ext uri="{BB962C8B-B14F-4D97-AF65-F5344CB8AC3E}">
        <p14:creationId xmlns:p14="http://schemas.microsoft.com/office/powerpoint/2010/main" val="2653148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Who can request an IEP</a:t>
            </a:r>
            <a:r>
              <a:rPr lang="en-US" dirty="0">
                <a:solidFill>
                  <a:schemeClr val="tx1"/>
                </a:solidFill>
              </a:rPr>
              <a:t> </a:t>
            </a:r>
            <a:r>
              <a:rPr lang="en-US" dirty="0" smtClean="0">
                <a:solidFill>
                  <a:schemeClr val="tx1"/>
                </a:solidFill>
              </a:rPr>
              <a:t>or 504</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dirty="0" smtClean="0"/>
              <a:t>Natural or adoptive parent; a guardian, but not the State if the child is a ward of the State; a person acting in the place of a parent (requires a document); a person legally responsible for the child’s welfare; or an educational surrogate parent.</a:t>
            </a:r>
          </a:p>
          <a:p>
            <a:endParaRPr lang="en-US" dirty="0" smtClean="0"/>
          </a:p>
          <a:p>
            <a:r>
              <a:rPr lang="en-US" sz="2400" dirty="0" smtClean="0"/>
              <a:t>How Can A  Person Become an Educational Surrogate Parent?</a:t>
            </a:r>
            <a:endParaRPr lang="en-US" sz="2400" dirty="0"/>
          </a:p>
          <a:p>
            <a:r>
              <a:rPr lang="en-US" dirty="0" smtClean="0"/>
              <a:t>ISBE Form 34-57K Delegation of Rights to Make Educational Decisions (18 year olds and above) (can revoke any time)</a:t>
            </a:r>
          </a:p>
          <a:p>
            <a:r>
              <a:rPr lang="en-US" dirty="0" smtClean="0"/>
              <a:t>ISBE Form 83-04J McKinney-Vento Homeless Education Caregiver Authorization</a:t>
            </a:r>
          </a:p>
          <a:p>
            <a:r>
              <a:rPr lang="en-US" dirty="0" smtClean="0"/>
              <a:t>Notarized Educational Guardianship letter from parent (can revoke any time)</a:t>
            </a:r>
            <a:endParaRPr lang="en-US" dirty="0"/>
          </a:p>
        </p:txBody>
      </p:sp>
    </p:spTree>
    <p:extLst>
      <p:ext uri="{BB962C8B-B14F-4D97-AF65-F5344CB8AC3E}">
        <p14:creationId xmlns:p14="http://schemas.microsoft.com/office/powerpoint/2010/main" val="2597596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What To Look For When Requesting</a:t>
            </a:r>
            <a:br>
              <a:rPr lang="en-US" dirty="0" smtClean="0">
                <a:solidFill>
                  <a:schemeClr val="tx1"/>
                </a:solidFill>
              </a:rPr>
            </a:br>
            <a:r>
              <a:rPr lang="en-US" dirty="0" smtClean="0">
                <a:solidFill>
                  <a:schemeClr val="tx1"/>
                </a:solidFill>
              </a:rPr>
              <a:t>an IEP or 504 Plan</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Any diagnosis of learning or physical impairment that would cause the child to struggle in a traditional education setting.</a:t>
            </a:r>
          </a:p>
          <a:p>
            <a:endParaRPr lang="en-US" dirty="0"/>
          </a:p>
          <a:p>
            <a:r>
              <a:rPr lang="en-US" dirty="0" smtClean="0"/>
              <a:t>Any behavior that would indicate the child is in need of more than traditional services provided by the school to achieve educational success.</a:t>
            </a:r>
          </a:p>
          <a:p>
            <a:endParaRPr lang="en-US" dirty="0"/>
          </a:p>
          <a:p>
            <a:r>
              <a:rPr lang="en-US" dirty="0" smtClean="0"/>
              <a:t>Does the child exhibit tendencies of failure to retain information once it is learned.</a:t>
            </a:r>
          </a:p>
          <a:p>
            <a:endParaRPr lang="en-US" dirty="0"/>
          </a:p>
          <a:p>
            <a:r>
              <a:rPr lang="en-US" dirty="0" smtClean="0"/>
              <a:t>Any behaviors that seem quirky or out of the mainstream.</a:t>
            </a:r>
            <a:endParaRPr lang="en-US" dirty="0"/>
          </a:p>
        </p:txBody>
      </p:sp>
    </p:spTree>
    <p:extLst>
      <p:ext uri="{BB962C8B-B14F-4D97-AF65-F5344CB8AC3E}">
        <p14:creationId xmlns:p14="http://schemas.microsoft.com/office/powerpoint/2010/main" val="73418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Needed Documentation?</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There is no requirement for any documentation to request an IEP or 504 Plan. However, a statement from a doctor, or other medical professional is extremely helpful to begin the process (the initial step is to determine if the student is eligible for services).</a:t>
            </a:r>
          </a:p>
          <a:p>
            <a:r>
              <a:rPr lang="en-US" dirty="0" smtClean="0"/>
              <a:t>The parent could keep a log of behaviors for which they are basing their request for services.</a:t>
            </a:r>
            <a:endParaRPr lang="en-US" dirty="0"/>
          </a:p>
        </p:txBody>
      </p:sp>
    </p:spTree>
    <p:extLst>
      <p:ext uri="{BB962C8B-B14F-4D97-AF65-F5344CB8AC3E}">
        <p14:creationId xmlns:p14="http://schemas.microsoft.com/office/powerpoint/2010/main" val="1567644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Steps to Process</a:t>
            </a:r>
            <a:endParaRPr lang="en-US" dirty="0">
              <a:solidFill>
                <a:schemeClr val="tx1"/>
              </a:solidFill>
            </a:endParaRPr>
          </a:p>
        </p:txBody>
      </p:sp>
      <p:sp>
        <p:nvSpPr>
          <p:cNvPr id="3" name="Content Placeholder 2"/>
          <p:cNvSpPr>
            <a:spLocks noGrp="1"/>
          </p:cNvSpPr>
          <p:nvPr>
            <p:ph idx="1"/>
          </p:nvPr>
        </p:nvSpPr>
        <p:spPr/>
        <p:txBody>
          <a:bodyPr>
            <a:normAutofit fontScale="92500" lnSpcReduction="20000"/>
          </a:bodyPr>
          <a:lstStyle/>
          <a:p>
            <a:pPr>
              <a:buFont typeface="+mj-lt"/>
              <a:buAutoNum type="arabicPeriod"/>
            </a:pPr>
            <a:r>
              <a:rPr lang="en-US" dirty="0" smtClean="0"/>
              <a:t>Request for Evaluation from parent/guardian. School has14 school days to respond. Medical documentation is helpful.</a:t>
            </a:r>
          </a:p>
          <a:p>
            <a:pPr>
              <a:buFont typeface="+mj-lt"/>
              <a:buAutoNum type="arabicPeriod"/>
            </a:pPr>
            <a:r>
              <a:rPr lang="en-US" dirty="0" smtClean="0"/>
              <a:t>Decision to proceed. District determines domains to evaluate and requests parent/guardian’s written consent. Consent must be signed to proceed.</a:t>
            </a:r>
          </a:p>
          <a:p>
            <a:pPr>
              <a:buFont typeface="+mj-lt"/>
              <a:buAutoNum type="arabicPeriod"/>
            </a:pPr>
            <a:r>
              <a:rPr lang="en-US" dirty="0" smtClean="0"/>
              <a:t>Once consent is signed, school has 60 school days to complete evaluation and hold </a:t>
            </a:r>
            <a:r>
              <a:rPr lang="en-US" dirty="0"/>
              <a:t>E</a:t>
            </a:r>
            <a:r>
              <a:rPr lang="en-US" dirty="0" smtClean="0"/>
              <a:t>ligibility Conference.</a:t>
            </a:r>
          </a:p>
          <a:p>
            <a:pPr>
              <a:buFont typeface="+mj-lt"/>
              <a:buAutoNum type="arabicPeriod"/>
            </a:pPr>
            <a:r>
              <a:rPr lang="en-US" dirty="0" smtClean="0"/>
              <a:t>At Eligibility Conference, the “team” will determine if the student is eligible for an IEP and then develop IEP for the student.</a:t>
            </a:r>
          </a:p>
          <a:p>
            <a:pPr>
              <a:buFont typeface="+mj-lt"/>
              <a:buAutoNum type="arabicPeriod"/>
            </a:pPr>
            <a:r>
              <a:rPr lang="en-US" dirty="0" smtClean="0"/>
              <a:t>If not eligible for IEP is 504 Plan appropriate?</a:t>
            </a:r>
          </a:p>
          <a:p>
            <a:pPr>
              <a:buFont typeface="+mj-lt"/>
              <a:buAutoNum type="arabicPeriod"/>
            </a:pPr>
            <a:r>
              <a:rPr lang="en-US" dirty="0" smtClean="0"/>
              <a:t>Initial Placement begins only after parent/guardian signs consent for services.</a:t>
            </a:r>
          </a:p>
          <a:p>
            <a:pPr>
              <a:buFont typeface="+mj-lt"/>
              <a:buAutoNum type="arabicPeriod"/>
            </a:pPr>
            <a:endParaRPr lang="en-US" dirty="0" smtClean="0"/>
          </a:p>
          <a:p>
            <a:pPr marL="0" indent="0">
              <a:buNone/>
            </a:pPr>
            <a:r>
              <a:rPr lang="en-US" dirty="0" smtClean="0"/>
              <a:t>* </a:t>
            </a:r>
            <a:r>
              <a:rPr lang="en-US" sz="1400" dirty="0" smtClean="0"/>
              <a:t>Time requirements can be reasonably extended  due to circumstances beyond control of school or parent (suggest written notification including reason and when meeting would be rescheduled), or by agreement of school and parent/guardian.</a:t>
            </a:r>
          </a:p>
          <a:p>
            <a:pPr>
              <a:buFont typeface="+mj-lt"/>
              <a:buAutoNum type="arabicPeriod"/>
            </a:pPr>
            <a:endParaRPr lang="en-US" dirty="0"/>
          </a:p>
        </p:txBody>
      </p:sp>
    </p:spTree>
    <p:extLst>
      <p:ext uri="{BB962C8B-B14F-4D97-AF65-F5344CB8AC3E}">
        <p14:creationId xmlns:p14="http://schemas.microsoft.com/office/powerpoint/2010/main" val="4044048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14 IEP Eligibility Criteria</a:t>
            </a:r>
            <a:endParaRPr lang="en-US" dirty="0">
              <a:solidFill>
                <a:schemeClr val="tx1"/>
              </a:solidFill>
            </a:endParaRPr>
          </a:p>
        </p:txBody>
      </p:sp>
      <p:sp>
        <p:nvSpPr>
          <p:cNvPr id="3" name="Content Placeholder 2"/>
          <p:cNvSpPr>
            <a:spLocks noGrp="1"/>
          </p:cNvSpPr>
          <p:nvPr>
            <p:ph idx="1"/>
          </p:nvPr>
        </p:nvSpPr>
        <p:spPr/>
        <p:txBody>
          <a:bodyPr/>
          <a:lstStyle/>
          <a:p>
            <a:pPr>
              <a:buFont typeface="+mj-lt"/>
              <a:buAutoNum type="arabicPeriod"/>
            </a:pPr>
            <a:r>
              <a:rPr lang="en-US" dirty="0" smtClean="0"/>
              <a:t>Autism Spectrum Disorder		</a:t>
            </a:r>
            <a:r>
              <a:rPr lang="en-US" dirty="0" smtClean="0">
                <a:solidFill>
                  <a:schemeClr val="accent1">
                    <a:lumMod val="60000"/>
                    <a:lumOff val="40000"/>
                  </a:schemeClr>
                </a:solidFill>
              </a:rPr>
              <a:t>10. </a:t>
            </a:r>
            <a:r>
              <a:rPr lang="en-US" dirty="0" smtClean="0">
                <a:solidFill>
                  <a:schemeClr val="tx1"/>
                </a:solidFill>
              </a:rPr>
              <a:t>Other Health Impairment*</a:t>
            </a:r>
            <a:endParaRPr lang="en-US" dirty="0" smtClean="0"/>
          </a:p>
          <a:p>
            <a:pPr>
              <a:buFont typeface="+mj-lt"/>
              <a:buAutoNum type="arabicPeriod"/>
            </a:pPr>
            <a:r>
              <a:rPr lang="en-US" dirty="0" smtClean="0"/>
              <a:t>Deaf-Blindness				</a:t>
            </a:r>
            <a:r>
              <a:rPr lang="en-US" dirty="0" smtClean="0">
                <a:solidFill>
                  <a:schemeClr val="accent1">
                    <a:lumMod val="60000"/>
                    <a:lumOff val="40000"/>
                  </a:schemeClr>
                </a:solidFill>
              </a:rPr>
              <a:t>11. </a:t>
            </a:r>
            <a:r>
              <a:rPr lang="en-US" dirty="0" smtClean="0">
                <a:solidFill>
                  <a:schemeClr val="tx1"/>
                </a:solidFill>
              </a:rPr>
              <a:t>Specific Learning Disability</a:t>
            </a:r>
            <a:endParaRPr lang="en-US" dirty="0" smtClean="0"/>
          </a:p>
          <a:p>
            <a:pPr>
              <a:buFont typeface="+mj-lt"/>
              <a:buAutoNum type="arabicPeriod"/>
            </a:pPr>
            <a:r>
              <a:rPr lang="en-US" dirty="0" smtClean="0"/>
              <a:t>Deafness						</a:t>
            </a:r>
            <a:r>
              <a:rPr lang="en-US" dirty="0" smtClean="0">
                <a:solidFill>
                  <a:schemeClr val="accent1">
                    <a:lumMod val="60000"/>
                    <a:lumOff val="40000"/>
                  </a:schemeClr>
                </a:solidFill>
              </a:rPr>
              <a:t>12. </a:t>
            </a:r>
            <a:r>
              <a:rPr lang="en-US" dirty="0" smtClean="0">
                <a:solidFill>
                  <a:schemeClr val="tx1"/>
                </a:solidFill>
              </a:rPr>
              <a:t>Speech or Language Impairment</a:t>
            </a:r>
            <a:endParaRPr lang="en-US" dirty="0" smtClean="0"/>
          </a:p>
          <a:p>
            <a:pPr>
              <a:buFont typeface="+mj-lt"/>
              <a:buAutoNum type="arabicPeriod"/>
            </a:pPr>
            <a:r>
              <a:rPr lang="en-US" dirty="0" smtClean="0"/>
              <a:t>Developmental Delay*			</a:t>
            </a:r>
            <a:r>
              <a:rPr lang="en-US" dirty="0" smtClean="0">
                <a:solidFill>
                  <a:schemeClr val="accent1">
                    <a:lumMod val="60000"/>
                    <a:lumOff val="40000"/>
                  </a:schemeClr>
                </a:solidFill>
              </a:rPr>
              <a:t>13. </a:t>
            </a:r>
            <a:r>
              <a:rPr lang="en-US" dirty="0" smtClean="0">
                <a:solidFill>
                  <a:schemeClr val="tx1"/>
                </a:solidFill>
              </a:rPr>
              <a:t>Traumatic Brain Injury</a:t>
            </a:r>
            <a:endParaRPr lang="en-US" dirty="0" smtClean="0"/>
          </a:p>
          <a:p>
            <a:pPr>
              <a:buFont typeface="+mj-lt"/>
              <a:buAutoNum type="arabicPeriod"/>
            </a:pPr>
            <a:r>
              <a:rPr lang="en-US" dirty="0" smtClean="0">
                <a:solidFill>
                  <a:srgbClr val="FF0000"/>
                </a:solidFill>
              </a:rPr>
              <a:t>Emotional Disability*</a:t>
            </a:r>
            <a:r>
              <a:rPr lang="en-US" dirty="0" smtClean="0"/>
              <a:t>			</a:t>
            </a:r>
            <a:r>
              <a:rPr lang="en-US" dirty="0" smtClean="0">
                <a:solidFill>
                  <a:schemeClr val="accent1">
                    <a:lumMod val="60000"/>
                    <a:lumOff val="40000"/>
                  </a:schemeClr>
                </a:solidFill>
              </a:rPr>
              <a:t>14. </a:t>
            </a:r>
            <a:r>
              <a:rPr lang="en-US" dirty="0" smtClean="0">
                <a:solidFill>
                  <a:schemeClr val="tx1"/>
                </a:solidFill>
              </a:rPr>
              <a:t>Visual Impairment</a:t>
            </a:r>
            <a:endParaRPr lang="en-US" dirty="0" smtClean="0"/>
          </a:p>
          <a:p>
            <a:pPr>
              <a:buFont typeface="+mj-lt"/>
              <a:buAutoNum type="arabicPeriod"/>
            </a:pPr>
            <a:r>
              <a:rPr lang="en-US" dirty="0" smtClean="0"/>
              <a:t>Hearing Impairment</a:t>
            </a:r>
          </a:p>
          <a:p>
            <a:pPr>
              <a:buFont typeface="+mj-lt"/>
              <a:buAutoNum type="arabicPeriod"/>
            </a:pPr>
            <a:r>
              <a:rPr lang="en-US" dirty="0" smtClean="0"/>
              <a:t>Intellectual Disability</a:t>
            </a:r>
          </a:p>
          <a:p>
            <a:pPr>
              <a:buFont typeface="+mj-lt"/>
              <a:buAutoNum type="arabicPeriod"/>
            </a:pPr>
            <a:r>
              <a:rPr lang="en-US" dirty="0" smtClean="0"/>
              <a:t>Multiple Disabilities</a:t>
            </a:r>
          </a:p>
          <a:p>
            <a:pPr>
              <a:buFont typeface="+mj-lt"/>
              <a:buAutoNum type="arabicPeriod"/>
            </a:pPr>
            <a:r>
              <a:rPr lang="en-US" dirty="0" smtClean="0"/>
              <a:t>Orthopedic Impairment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556790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Who Should Attend IEP Meetings?</a:t>
            </a:r>
            <a:endParaRPr lang="en-US" dirty="0">
              <a:solidFill>
                <a:schemeClr val="tx1"/>
              </a:solidFill>
            </a:endParaRPr>
          </a:p>
        </p:txBody>
      </p:sp>
      <p:sp>
        <p:nvSpPr>
          <p:cNvPr id="3" name="Content Placeholder 2"/>
          <p:cNvSpPr>
            <a:spLocks noGrp="1"/>
          </p:cNvSpPr>
          <p:nvPr>
            <p:ph idx="1"/>
          </p:nvPr>
        </p:nvSpPr>
        <p:spPr/>
        <p:txBody>
          <a:bodyPr>
            <a:normAutofit fontScale="92500" lnSpcReduction="10000"/>
          </a:bodyPr>
          <a:lstStyle/>
          <a:p>
            <a:r>
              <a:rPr lang="en-US" dirty="0" smtClean="0"/>
              <a:t>*Parent/Guardian (If parent has been notified and no shows, the meeting can be held)</a:t>
            </a:r>
          </a:p>
          <a:p>
            <a:r>
              <a:rPr lang="en-US" dirty="0" smtClean="0"/>
              <a:t>Student, if parent/guardian requests, at 14.5 years old the child must be invited to attend (can refuse)</a:t>
            </a:r>
          </a:p>
          <a:p>
            <a:r>
              <a:rPr lang="en-US" dirty="0" smtClean="0"/>
              <a:t>*General Education Teacher</a:t>
            </a:r>
          </a:p>
          <a:p>
            <a:r>
              <a:rPr lang="en-US" dirty="0" smtClean="0"/>
              <a:t>*Special </a:t>
            </a:r>
            <a:r>
              <a:rPr lang="en-US" dirty="0"/>
              <a:t>E</a:t>
            </a:r>
            <a:r>
              <a:rPr lang="en-US" dirty="0" smtClean="0"/>
              <a:t>ducation Teacher</a:t>
            </a:r>
          </a:p>
          <a:p>
            <a:r>
              <a:rPr lang="en-US" dirty="0" smtClean="0"/>
              <a:t>*Local Education Agency Representative who must be able to implement plan</a:t>
            </a:r>
          </a:p>
          <a:p>
            <a:r>
              <a:rPr lang="en-US" dirty="0" smtClean="0"/>
              <a:t>*Evaluation Personnel (Psychologist, Social Worker, Speech Pathologist, etc.)</a:t>
            </a:r>
          </a:p>
          <a:p>
            <a:r>
              <a:rPr lang="en-US" dirty="0" smtClean="0"/>
              <a:t>Others with knowledge of child (parent can request others, CASA).</a:t>
            </a:r>
          </a:p>
          <a:p>
            <a:r>
              <a:rPr lang="en-US" dirty="0" smtClean="0"/>
              <a:t>Truancy Worker if applicable (not required but parent/guardian can/”should” ask for them or school could bring under evaluation personnel as attendance expectations could be modified).</a:t>
            </a:r>
          </a:p>
        </p:txBody>
      </p:sp>
    </p:spTree>
    <p:extLst>
      <p:ext uri="{BB962C8B-B14F-4D97-AF65-F5344CB8AC3E}">
        <p14:creationId xmlns:p14="http://schemas.microsoft.com/office/powerpoint/2010/main" val="32485203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501</TotalTime>
  <Words>2195</Words>
  <Application>Microsoft Office PowerPoint</Application>
  <PresentationFormat>Widescreen</PresentationFormat>
  <Paragraphs>172</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Trebuchet MS</vt:lpstr>
      <vt:lpstr>Wingdings 3</vt:lpstr>
      <vt:lpstr>Facet</vt:lpstr>
      <vt:lpstr>IEP’S and 504 Plans</vt:lpstr>
      <vt:lpstr>What is an IEP?</vt:lpstr>
      <vt:lpstr>What is a 504 Plan?</vt:lpstr>
      <vt:lpstr>Who can request an IEP or 504</vt:lpstr>
      <vt:lpstr>What To Look For When Requesting an IEP or 504 Plan</vt:lpstr>
      <vt:lpstr>Needed Documentation?</vt:lpstr>
      <vt:lpstr>Steps to Process</vt:lpstr>
      <vt:lpstr>14 IEP Eligibility Criteria</vt:lpstr>
      <vt:lpstr>Who Should Attend IEP Meetings?</vt:lpstr>
      <vt:lpstr>What is Covered in an IEP?</vt:lpstr>
      <vt:lpstr>What is Covered in an IEP?</vt:lpstr>
      <vt:lpstr>What Accommodations Are Available?</vt:lpstr>
      <vt:lpstr>What Accommodations Are Available?</vt:lpstr>
      <vt:lpstr>Discipline With An IEP</vt:lpstr>
      <vt:lpstr>SMART Goals</vt:lpstr>
      <vt:lpstr>Academic Performance</vt:lpstr>
      <vt:lpstr>Placement Continuum Placement to be Least Restrictive Environment</vt:lpstr>
      <vt:lpstr>What Is The CASA Advocates Role?</vt:lpstr>
      <vt:lpstr>Things to Think About Before Requesting Evaluation</vt:lpstr>
      <vt:lpstr>Before the Meeting</vt:lpstr>
      <vt:lpstr>During the Meeting</vt:lpstr>
      <vt:lpstr>After the Meeting</vt:lpstr>
      <vt:lpstr>What if Parent Disagrees with Decision?</vt:lpstr>
      <vt:lpstr>Overall, What is CASA’s Role in IEP’s?</vt:lpstr>
      <vt:lpstr>Final Statement</vt:lpstr>
      <vt:lpstr>Questions?</vt:lpstr>
      <vt:lpstr>Thank you!</vt:lpstr>
    </vt:vector>
  </TitlesOfParts>
  <Company>Winnebago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IEP’S, 504, AND BEHAVIOR IMPLEMENTATION PLANS</dc:title>
  <dc:creator>Harold Sweeney</dc:creator>
  <cp:lastModifiedBy>Harold Sweeney</cp:lastModifiedBy>
  <cp:revision>139</cp:revision>
  <cp:lastPrinted>2021-04-29T17:09:46Z</cp:lastPrinted>
  <dcterms:created xsi:type="dcterms:W3CDTF">2020-12-07T16:21:46Z</dcterms:created>
  <dcterms:modified xsi:type="dcterms:W3CDTF">2022-11-16T17:24:41Z</dcterms:modified>
</cp:coreProperties>
</file>